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9" r:id="rId3"/>
    <p:sldId id="258" r:id="rId4"/>
    <p:sldId id="267" r:id="rId5"/>
    <p:sldId id="268" r:id="rId6"/>
    <p:sldId id="269" r:id="rId7"/>
    <p:sldId id="271" r:id="rId8"/>
    <p:sldId id="278" r:id="rId9"/>
    <p:sldId id="259" r:id="rId10"/>
    <p:sldId id="272" r:id="rId11"/>
    <p:sldId id="273" r:id="rId12"/>
    <p:sldId id="274" r:id="rId13"/>
    <p:sldId id="276" r:id="rId14"/>
    <p:sldId id="275" r:id="rId15"/>
    <p:sldId id="262" r:id="rId16"/>
    <p:sldId id="284" r:id="rId17"/>
    <p:sldId id="285" r:id="rId18"/>
    <p:sldId id="286" r:id="rId19"/>
    <p:sldId id="257" r:id="rId20"/>
    <p:sldId id="283" r:id="rId21"/>
    <p:sldId id="282" r:id="rId22"/>
    <p:sldId id="277" r:id="rId23"/>
    <p:sldId id="280" r:id="rId24"/>
    <p:sldId id="266" r:id="rId25"/>
    <p:sldId id="270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나눔스퀘어_ac ExtraBold" panose="020B0600000101010101" pitchFamily="50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36E"/>
    <a:srgbClr val="606AEA"/>
    <a:srgbClr val="F1A9D9"/>
    <a:srgbClr val="2FD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08" y="54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5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0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3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98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8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0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8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4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9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18CF0-F506-4290-A05B-C7C9FD50C2EE}" type="datetimeFigureOut">
              <a:rPr lang="ko-KR" altLang="en-US" smtClean="0"/>
              <a:t>2019-07-07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1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urunavi.com/en/japanfoodie/article/guide_to_teppanyaki/img/02_Teppanyaki.png" TargetMode="External"/><Relationship Id="rId2" Type="http://schemas.openxmlformats.org/officeDocument/2006/relationships/hyperlink" Target="http://www.gggo.co.kr/sub4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naver.com/bada613/10123683003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371547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64872" y="2170254"/>
            <a:ext cx="7604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Operations Management</a:t>
            </a:r>
            <a:r>
              <a:rPr lang="ko-KR" altLang="en-US" sz="16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Project</a:t>
            </a:r>
          </a:p>
          <a:p>
            <a:r>
              <a:rPr lang="ko-KR" alt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 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Process Improvement</a:t>
            </a:r>
            <a:endParaRPr lang="ko-KR" altLang="en-US" sz="4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9190" y="5193229"/>
            <a:ext cx="6672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en-US" altLang="ko-KR" sz="28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28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algn="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800" dirty="0" err="1">
                <a:solidFill>
                  <a:schemeClr val="accent6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팀명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오지고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algn="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김세린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김준수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방동욱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오재훈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56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접근성이 좋다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38700" y="2372968"/>
            <a:ext cx="41085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가게들에 비해 인하대 후문과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거리가 굉장히</a:t>
            </a:r>
            <a:r>
              <a:rPr lang="en-US" altLang="ko-KR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가까워 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학생들이 편리하게 이용할 수 있어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접근성이 좋다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4190BA-6310-4F20-9709-6B5E0C21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7" y="2372968"/>
            <a:ext cx="4524094" cy="4270900"/>
          </a:xfrm>
          <a:prstGeom prst="rect">
            <a:avLst/>
          </a:prstGeom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C5CCC885-638E-450B-A15B-51669FF075D2}"/>
              </a:ext>
            </a:extLst>
          </p:cNvPr>
          <p:cNvSpPr/>
          <p:nvPr/>
        </p:nvSpPr>
        <p:spPr>
          <a:xfrm>
            <a:off x="1092028" y="3505200"/>
            <a:ext cx="704568" cy="704850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깔끔한 인테리어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76800" y="2372968"/>
            <a:ext cx="40704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위생적인 가게 환경과 더불어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깔끔한 인테리어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입점하는 고객들에게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긍정적인 인식을 준다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83DD97-8754-43A5-96A8-C24A5CB2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0" y="2435373"/>
            <a:ext cx="454668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8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정확한 정보</a:t>
            </a:r>
            <a:r>
              <a:rPr lang="en-US" altLang="ko-KR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전달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72000" y="2372968"/>
            <a:ext cx="43752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메뉴에 대한 정보 혹은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방학중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영업시간과 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학기중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영업시간을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정확하게 표기하여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고객들에게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정확한 정보전달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하고 있다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 descr="텍스트, 냉장고, 벽, 실내이(가) 표시된 사진&#10;&#10;높은 신뢰도로 생성된 설명">
            <a:extLst>
              <a:ext uri="{FF2B5EF4-FFF2-40B4-BE49-F238E27FC236}">
                <a16:creationId xmlns:a16="http://schemas.microsoft.com/office/drawing/2014/main" id="{15CC00E5-7D60-4D36-8A23-24483FE43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r="12219"/>
          <a:stretch/>
        </p:blipFill>
        <p:spPr>
          <a:xfrm>
            <a:off x="2324381" y="2286712"/>
            <a:ext cx="2057119" cy="2164556"/>
          </a:xfrm>
          <a:prstGeom prst="rect">
            <a:avLst/>
          </a:prstGeom>
        </p:spPr>
      </p:pic>
      <p:pic>
        <p:nvPicPr>
          <p:cNvPr id="7" name="그림 6" descr="텍스트, 표지판, 냉장고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01EBA014-0E4D-42C4-BD0E-5F0A52927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r="15521"/>
          <a:stretch/>
        </p:blipFill>
        <p:spPr>
          <a:xfrm>
            <a:off x="196770" y="2286712"/>
            <a:ext cx="2057119" cy="21645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BB50DC-F0C9-4966-B9A4-B83E78510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70" y="4508418"/>
            <a:ext cx="4184730" cy="22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0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가성비가 좋다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48224" y="2372968"/>
            <a:ext cx="4099005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 메뉴가 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4000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저렴한 가격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편리하고 간편하게 한끼를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해결할 수 있어서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가성비가 좋다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7E87CD-6A44-45A2-9A36-F127EA4F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6" y="2372968"/>
            <a:ext cx="4658823" cy="2473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67AADC-1E7A-4B30-A270-13D8F2820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25" y="4366251"/>
            <a:ext cx="4658823" cy="2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인하대생을 위한 다양한 혜택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53000" y="2372968"/>
            <a:ext cx="39942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인하대 지점만의 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회원쿠폰제도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인천지역혜택 카드인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음카드가맹점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이어서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캐시백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혹은 소득공제 등의 혜택으로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인하대학생이라면 다양한 혜택을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누릴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5C022-41EA-4CA3-A0CD-580CDB8D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9" t="32408" r="20417" b="27407"/>
          <a:stretch/>
        </p:blipFill>
        <p:spPr>
          <a:xfrm rot="5400000">
            <a:off x="372592" y="2354073"/>
            <a:ext cx="2694613" cy="26181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26FF16-B0D7-4C5F-807E-3E7E6F87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894" y="4474743"/>
            <a:ext cx="3028950" cy="22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61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단점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하나뿐인 철판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97834" y="2372968"/>
            <a:ext cx="4249395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누들과 라이스를 같이 조리하지 못한다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사람이 많이 몰리는 점심시간에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주문이 밀리는 상황 발생</a:t>
            </a:r>
            <a:endParaRPr lang="en-US" altLang="ko-KR" dirty="0">
              <a:solidFill>
                <a:srgbClr val="FF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3" y="1115723"/>
            <a:ext cx="1095008" cy="10950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A3FE9D6-AD00-44BE-BE0E-666C0092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2" y="2372968"/>
            <a:ext cx="4249395" cy="42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단점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좁은 대기공간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97834" y="2372968"/>
            <a:ext cx="4249395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좁디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좁은 대기공간은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사람들이 많이 몰리는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점심시간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특히나 불편하다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3" y="1115723"/>
            <a:ext cx="1095008" cy="10950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FB35717-4302-43EB-8CAD-5F4698FA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3" y="2372968"/>
            <a:ext cx="4026584" cy="42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24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단점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다양한 욕구 충족 </a:t>
            </a:r>
            <a:r>
              <a:rPr lang="en-US" altLang="ko-KR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X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97834" y="2372968"/>
            <a:ext cx="4249395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해산물 맛이 강한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 대표메뉴 누들과 라이스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이를 보완하기 위해 나온 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더비라이스는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철판요리가 아니다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3" y="1115723"/>
            <a:ext cx="1095008" cy="10950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71B4629-BC49-41B3-983C-EF6579A0B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372787"/>
            <a:ext cx="4160417" cy="427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84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지지고의 단점</a:t>
            </a:r>
            <a:endParaRPr lang="ko-KR" altLang="en-US" sz="3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불편한 용기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97834" y="2372968"/>
            <a:ext cx="4249395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컵이 좁고 길어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먹기가 불편하고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간이 일정치 않다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3" y="1115723"/>
            <a:ext cx="1095008" cy="109500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C9B9DE6-1938-41DC-8DA4-77E73A83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3" y="4445460"/>
            <a:ext cx="3263184" cy="21984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5F43E9-21FE-4BF1-9715-66D95BF7A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498" y="2372968"/>
            <a:ext cx="3033669" cy="20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6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7698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50D1C-0A83-4E52-A361-D0E7DA31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" y="2102820"/>
            <a:ext cx="4529606" cy="367040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7BD22-0E2C-4AF5-B398-2399FCF46AF8}"/>
              </a:ext>
            </a:extLst>
          </p:cNvPr>
          <p:cNvSpPr txBox="1"/>
          <p:nvPr/>
        </p:nvSpPr>
        <p:spPr>
          <a:xfrm>
            <a:off x="4505199" y="2732292"/>
            <a:ext cx="4596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철판 볶음 요리</a:t>
            </a:r>
            <a:endParaRPr lang="en-US" altLang="ko-KR" sz="24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고객 맞춤형 음식</a:t>
            </a:r>
            <a:endParaRPr lang="en-US" altLang="ko-KR" sz="24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가성비와 편리성</a:t>
            </a:r>
            <a:endParaRPr lang="en-US" altLang="ko-KR" sz="24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_ac ExtraBold" pitchFamily="50" charset="-127"/>
                <a:ea typeface="나눔스퀘어_ac ExtraBold" pitchFamily="50" charset="-127"/>
              </a:rPr>
              <a:t>위생과 청결</a:t>
            </a:r>
            <a:endParaRPr lang="en-US" altLang="ko-KR" sz="24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094CB-480F-4442-8927-EDB5E04ED854}"/>
              </a:ext>
            </a:extLst>
          </p:cNvPr>
          <p:cNvSpPr txBox="1"/>
          <p:nvPr/>
        </p:nvSpPr>
        <p:spPr>
          <a:xfrm>
            <a:off x="1193641" y="5377414"/>
            <a:ext cx="2227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FF636E"/>
                  </a:solidFill>
                </a:ln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♨지글지글♨</a:t>
            </a:r>
            <a:endParaRPr lang="ko-KR" altLang="en-US" sz="2800" dirty="0">
              <a:ln>
                <a:solidFill>
                  <a:srgbClr val="FF636E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14775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목차소개</a:t>
            </a:r>
            <a:endParaRPr lang="ko-KR" altLang="en-US" sz="3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팀원 소개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지지고 기업 소개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프로세스 청사진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지지고의 장점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지지고의 단점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가상경쟁사 소개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참고문헌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프로젝트 수행 후기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ko-KR" altLang="en-US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1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69561" y="5077521"/>
            <a:ext cx="2941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매운 맛 조절 가능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취향에 따라서 맵기 조절이 가능하도록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지지고보다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한 단계 더 상세한     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단계의 매운 맛 선택 가능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58969" y="5077521"/>
            <a:ext cx="2795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 다양화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소스를 다양화 해서 고객이 원하는 소스 선택 가능하고 여러가지 맛으로 음식을 즐길 수 있다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969" y="2268270"/>
            <a:ext cx="2483031" cy="2413455"/>
          </a:xfrm>
          <a:prstGeom prst="rect">
            <a:avLst/>
          </a:prstGeom>
        </p:spPr>
      </p:pic>
      <p:pic>
        <p:nvPicPr>
          <p:cNvPr id="1028" name="Picture 4" descr="ìì¤íµì ëí ì´ë¯¸ì§ ê²ìê²°ê³¼">
            <a:extLst>
              <a:ext uri="{FF2B5EF4-FFF2-40B4-BE49-F238E27FC236}">
                <a16:creationId xmlns:a16="http://schemas.microsoft.com/office/drawing/2014/main" id="{7D595685-45A7-4F3A-906A-0896C87A2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969" y="2395009"/>
            <a:ext cx="2677841" cy="22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8" y="2395011"/>
            <a:ext cx="2384882" cy="2316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0950" y="5077521"/>
            <a:ext cx="2795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여러가지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토핑을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선택할 수 있다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고객의 취향대로 재료를 선택할 수 있고 못 먹는 재료는 뺄 수 있다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3486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sz="24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3324" y="4972912"/>
            <a:ext cx="2941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철판 면적 확장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별로 철판 구역을 분류하여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 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주문이 밀릴 때 복잡성 문제를 해결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9655" y="4998008"/>
            <a:ext cx="2795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키오스크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도입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인건비를 절약하고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다양화된 메뉴에 있어서 고객의 메뉴 선택 정확성도 동시에 높일 수 있다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1" y="2268272"/>
            <a:ext cx="3502189" cy="24134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55" y="2268272"/>
            <a:ext cx="3783359" cy="24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65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9" y="2268275"/>
            <a:ext cx="2673362" cy="2413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949" y="4988417"/>
            <a:ext cx="2941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주문번호로 안내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점심시간 대기 줄 혼잡 문제 해결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60" y="2287510"/>
            <a:ext cx="2779640" cy="23942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00583" y="4986172"/>
            <a:ext cx="2795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매장 내 공간 확장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 인하대점의 문제점이었던 좁은 실내공간 문제를 보완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63" y="2268275"/>
            <a:ext cx="2571705" cy="24134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6306" y="4986172"/>
            <a:ext cx="2795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음료수 기계 설치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음료수 캔 쓰레기 배출 양을 줄이고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셀프서비스 도입으로 인해 종업원들의 업무가 다소 간편해진다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036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950" y="4986172"/>
            <a:ext cx="2941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화장실 안내 표지판 설치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고객들의 화장실  이용 편의성 증대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00583" y="4986172"/>
            <a:ext cx="2795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음식물쓰레기통을 멀리 설치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가게 바로 앞에 음식물쓰레기통이 있어 대기 고객들에게 불쾌함을 줄 수 있었던 지지고의 문제점 보완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6306" y="4986172"/>
            <a:ext cx="2795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용기 변경 및 통일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기존의 컵 모양 용기는 식사하기에도 불편하고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밑으로 갈수록 내용물이 짜고 매워져 고객들의 불만 다소 존재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넓은 용기 도입으로 이를 해결한다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9" y="2276671"/>
            <a:ext cx="2665178" cy="24050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83" y="2268276"/>
            <a:ext cx="2690643" cy="2413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05" y="2341126"/>
            <a:ext cx="2795417" cy="234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1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0403B-E450-4D65-AC08-E7518D56A080}"/>
              </a:ext>
            </a:extLst>
          </p:cNvPr>
          <p:cNvSpPr txBox="1"/>
          <p:nvPr/>
        </p:nvSpPr>
        <p:spPr>
          <a:xfrm>
            <a:off x="232120" y="2095499"/>
            <a:ext cx="8679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지지고 홈페이지 정보</a:t>
            </a:r>
            <a:endParaRPr lang="en-US" altLang="ko-KR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altLang="ko-KR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http://www.gggo.co.kr/sub4.html</a:t>
            </a:r>
            <a:endParaRPr lang="en-US" altLang="ko-KR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로고 이미지</a:t>
            </a:r>
            <a:endParaRPr lang="en-US" altLang="ko-KR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https://gurunavi.com/en/japanfoodie/article/guide_to_teppanyaki/img/02_Teppanyaki.png</a:t>
            </a:r>
            <a:endParaRPr lang="en-US" altLang="ko-KR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첨부 이미지</a:t>
            </a:r>
            <a:endParaRPr lang="en-US" altLang="ko-KR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https://blog.naver.com/bada613/10123683003</a:t>
            </a:r>
            <a:endParaRPr lang="ko-KR" altLang="en-US" u="sng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010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생산관리 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행시</a:t>
            </a:r>
            <a:endParaRPr lang="ko-KR" altLang="en-US" sz="3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5348" y="1289606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0152" y="1289605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5347" y="3896760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60152" y="3896759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" y="1459679"/>
            <a:ext cx="720000" cy="7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82" y="1459679"/>
            <a:ext cx="720000" cy="7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" y="4029259"/>
            <a:ext cx="720000" cy="72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82" y="4029259"/>
            <a:ext cx="720000" cy="7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4659" y="1533348"/>
            <a:ext cx="313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각보다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8352" y="1533348"/>
            <a:ext cx="31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산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수가 복잡하지 않아서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좋았습니다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4659" y="4102928"/>
            <a:ext cx="31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636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련된 수업을 더 듣고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싶어졌고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8352" y="4102927"/>
            <a:ext cx="31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2FDDD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마지막인데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 동안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정말 감사했습니다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2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 Team 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오지고</a:t>
            </a:r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4531" y="2363551"/>
            <a:ext cx="8093915" cy="38522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굽은 화살표 2"/>
          <p:cNvSpPr/>
          <p:nvPr/>
        </p:nvSpPr>
        <p:spPr>
          <a:xfrm>
            <a:off x="5274317" y="1961018"/>
            <a:ext cx="1081300" cy="674883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55617" y="945123"/>
            <a:ext cx="2633242" cy="1566055"/>
          </a:xfrm>
          <a:prstGeom prst="rect">
            <a:avLst/>
          </a:prstGeom>
          <a:solidFill>
            <a:srgbClr val="F1A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고객역할</a:t>
            </a:r>
            <a:r>
              <a:rPr lang="en-US" altLang="ko-KR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김세린</a:t>
            </a:r>
            <a:r>
              <a:rPr lang="en-US" altLang="ko-KR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rgbClr val="606A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사진찍히기를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두려워하지 않는다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531" y="1074032"/>
            <a:ext cx="505974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팀명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3200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오지고</a:t>
            </a:r>
            <a:endParaRPr lang="en-US" altLang="ko-KR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퍼레이션스매니지먼트로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지고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조사하자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328830-C4FB-4DFF-8C0B-D0D891BF1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558" y="2658805"/>
            <a:ext cx="4166884" cy="3125163"/>
          </a:xfrm>
          <a:prstGeom prst="rect">
            <a:avLst/>
          </a:prstGeom>
        </p:spPr>
      </p:pic>
      <p:sp>
        <p:nvSpPr>
          <p:cNvPr id="10" name="굽은 화살표 2">
            <a:extLst>
              <a:ext uri="{FF2B5EF4-FFF2-40B4-BE49-F238E27FC236}">
                <a16:creationId xmlns:a16="http://schemas.microsoft.com/office/drawing/2014/main" id="{2FCC5470-F1B6-45FC-A4AB-DFB2CD1B8844}"/>
              </a:ext>
            </a:extLst>
          </p:cNvPr>
          <p:cNvSpPr/>
          <p:nvPr/>
        </p:nvSpPr>
        <p:spPr>
          <a:xfrm>
            <a:off x="6072889" y="3501049"/>
            <a:ext cx="787760" cy="64633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5FDA70-1505-448D-B231-0432F6E1211B}"/>
              </a:ext>
            </a:extLst>
          </p:cNvPr>
          <p:cNvSpPr/>
          <p:nvPr/>
        </p:nvSpPr>
        <p:spPr>
          <a:xfrm>
            <a:off x="6860650" y="3000375"/>
            <a:ext cx="2283350" cy="166326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총괄책임자</a:t>
            </a:r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24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년째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아무것도 안하고 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구경하는걸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좋아합니다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08AD57-5ED5-4D7E-9356-3131FADB645D}"/>
              </a:ext>
            </a:extLst>
          </p:cNvPr>
          <p:cNvSpPr/>
          <p:nvPr/>
        </p:nvSpPr>
        <p:spPr>
          <a:xfrm>
            <a:off x="125385" y="2584626"/>
            <a:ext cx="2260569" cy="1491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시간체크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오재훈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chemeClr val="accent1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26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 재는 것을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좋아합니다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D60573-CECC-4185-A533-D30C57C06A2E}"/>
              </a:ext>
            </a:extLst>
          </p:cNvPr>
          <p:cNvSpPr/>
          <p:nvPr/>
        </p:nvSpPr>
        <p:spPr>
          <a:xfrm>
            <a:off x="1727261" y="5209563"/>
            <a:ext cx="2260569" cy="1462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사진작가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김준수</a:t>
            </a:r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chemeClr val="accent6">
                  <a:lumMod val="50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 촬영이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취미입니다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굽은 화살표 2">
            <a:extLst>
              <a:ext uri="{FF2B5EF4-FFF2-40B4-BE49-F238E27FC236}">
                <a16:creationId xmlns:a16="http://schemas.microsoft.com/office/drawing/2014/main" id="{3095F81C-CEA0-4395-A397-1468D1FFEB04}"/>
              </a:ext>
            </a:extLst>
          </p:cNvPr>
          <p:cNvSpPr/>
          <p:nvPr/>
        </p:nvSpPr>
        <p:spPr>
          <a:xfrm rot="10800000">
            <a:off x="4219918" y="5629866"/>
            <a:ext cx="888802" cy="64633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굽은 화살표 2">
            <a:extLst>
              <a:ext uri="{FF2B5EF4-FFF2-40B4-BE49-F238E27FC236}">
                <a16:creationId xmlns:a16="http://schemas.microsoft.com/office/drawing/2014/main" id="{C5DC5E44-F3BF-4887-9AD3-C871561C40C6}"/>
              </a:ext>
            </a:extLst>
          </p:cNvPr>
          <p:cNvSpPr/>
          <p:nvPr/>
        </p:nvSpPr>
        <p:spPr>
          <a:xfrm rot="16200000">
            <a:off x="1720992" y="4268615"/>
            <a:ext cx="888802" cy="64633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0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지지고 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GGgo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빠르고</a:t>
            </a:r>
            <a:r>
              <a:rPr lang="en-US" altLang="ko-KR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간편하게 먹을 수 있는 걸 원한다면</a:t>
            </a:r>
            <a:r>
              <a:rPr lang="en-US" altLang="ko-KR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00950" y="2170253"/>
            <a:ext cx="4290027" cy="44736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TAKE OUT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부담없이 즐기는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맛있는 철판요리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39841" y="2170252"/>
            <a:ext cx="4290027" cy="44736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29831" y="2599006"/>
            <a:ext cx="3910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감동서비스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 즉시 눈 앞에서 펼쳐지는 철판요리 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싱싱한 재료로 신선한 감동까지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06536" y="3984334"/>
            <a:ext cx="31566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스타일리쉬한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메뉴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맛의 중독성은 기본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비주얼까지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스타일리쉬한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지지고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13322" y="5452600"/>
            <a:ext cx="2743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고객을 위한 공간창조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느낌있는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트렌드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컵밥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전문점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5B187D-44D1-4888-A63E-6F9CF4A5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49" y="3088984"/>
            <a:ext cx="18764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8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청사진</a:t>
            </a:r>
            <a:endParaRPr lang="ko-KR" altLang="en-US" sz="28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643E859-2437-481C-B465-3C18E2AC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45032" y="-406562"/>
            <a:ext cx="5582063" cy="8356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950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</a:t>
            </a:r>
            <a:r>
              <a:rPr lang="en-US" altLang="ko-KR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process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6320" y="2270949"/>
            <a:ext cx="2542622" cy="25442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 삽입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88041" y="2270949"/>
            <a:ext cx="2542622" cy="25442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320" y="1429938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가게 입장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2935154" y="3400676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5876875" y="3400675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8040" y="1429938"/>
            <a:ext cx="27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자리탐색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3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9763" y="1429937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메뉴탐색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982" y="5002352"/>
            <a:ext cx="2941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가게의 문을 열고 입장하면 사장님이 인사를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해주신다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전면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측면 모두에서 볼 수 있는 간판 과 밖에서도 보이는 메뉴판이 있다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85469" y="5002350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사장님과 인사를 나누고 앉을 자리를 탐색하는 과정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가게 내부의 공간이 좁아 테이블과 의자가 몇 개 없다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테이블과 의자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7190" y="5002349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주문을 하기 위한 탐색과정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이를 위해 현장 직원은 추천을 해주며 지원종업원은 메뉴를 개발한다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메뉴판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포장용기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요리공간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철판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종업원 등의 물리적 증거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131D9E7-9505-4F66-BFA9-12E8A45D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527" y="2270946"/>
            <a:ext cx="2584282" cy="25442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F00508-9118-46A7-AAAF-E3A867AB4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19" y="2270948"/>
            <a:ext cx="2542623" cy="25442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2F0792-0C13-4A7F-B801-CDC7C6FE9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040" y="2270945"/>
            <a:ext cx="2542622" cy="254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9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</a:t>
            </a:r>
            <a:r>
              <a:rPr lang="en-US" altLang="ko-KR" sz="3200" dirty="0">
                <a:solidFill>
                  <a:prstClr val="whit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process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00689" y="2070924"/>
            <a:ext cx="2542622" cy="25442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42411" y="2070924"/>
            <a:ext cx="2542622" cy="25442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968" y="1229913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결제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20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2947802" y="3200651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5889523" y="3200650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0688" y="1229913"/>
            <a:ext cx="27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 대기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3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2411" y="1229912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수령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630" y="4735652"/>
            <a:ext cx="2941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탐색의 결과로써 그에 따른 주문과 결제를 진행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이때 현장종업원은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포스시스템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쿠폰시스템의 지원프로세스를 통해 접수과정을 실행한다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포스기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종업원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메뉴판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등의 물리적 증거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98117" y="4802325"/>
            <a:ext cx="2941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음식이 나올 때까지 인테리어 구경 등 대기한다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직원은 고객을 위해 가게 안에 좋은 음악을 틀어준다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 만드는 과정을 직접 보면서 대기 할 수 있다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인테리어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음악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조리과정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39838" y="4802324"/>
            <a:ext cx="2941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사장님이 용기에 야채와 음식을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담아주신다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음식과 함께 포크와 숟가락을 골라 수령한다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사장님의 미소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인사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</a:p>
          <a:p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식기도구 등 수령 시 직원의 응대 </a:t>
            </a:r>
            <a:endParaRPr lang="en-US" altLang="ko-KR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태도가 중요하다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633F7A-B6E0-4825-A6C2-2CF3BE8CC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91" t="-34" r="19920"/>
          <a:stretch/>
        </p:blipFill>
        <p:spPr>
          <a:xfrm rot="5400000">
            <a:off x="246837" y="2004286"/>
            <a:ext cx="2588114" cy="27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2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process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968" y="1344444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식사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11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2947802" y="3315182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5889523" y="3315181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00688" y="1344444"/>
            <a:ext cx="27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정리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35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42411" y="1344443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퇴장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630" y="4850183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음식물을 수령하고 식사를 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이때 현장종업원은 다른 주문을 처리하거나 손님이 없을 때는 재료 손질과 철판 청소를 진행한다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양배추 등 원재료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 및 청소도구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98117" y="4916856"/>
            <a:ext cx="2941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식사를 마친 후 용기와 수저 등 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쓰레기들을 정리한다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테이블을 정리하고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쓰레기는 쓰레기 종류별로 분리수거 하여 버린다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39838" y="4916855"/>
            <a:ext cx="2941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정리를 마치고 퇴장한다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종업원의 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안녕히 가세요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라는 인사가 뒤따른다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A633F7A-B6E0-4825-A6C2-2CF3BE8CC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68" y="2118817"/>
            <a:ext cx="2494416" cy="26108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913" y="2128309"/>
            <a:ext cx="2386173" cy="26013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11" y="2071343"/>
            <a:ext cx="2783445" cy="26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위생적이다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72000" y="2372968"/>
            <a:ext cx="43752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음식을 조리하는 과정을 주문부터 수령 시까지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한눈에 볼 수 있는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오픈주방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함께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세스코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위생점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인증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받아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위생적인 식사를 즐길 수 있다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31FC89-437D-463B-9C33-C9DB5BB37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64" r="41458"/>
          <a:stretch/>
        </p:blipFill>
        <p:spPr>
          <a:xfrm rot="5400000">
            <a:off x="48585" y="2337367"/>
            <a:ext cx="3100817" cy="2993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0F4EE5-6D80-4B3C-8A07-968224A8A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0" t="24373" r="62916" b="32778"/>
          <a:stretch/>
        </p:blipFill>
        <p:spPr>
          <a:xfrm rot="5400000">
            <a:off x="2329488" y="4491261"/>
            <a:ext cx="2400744" cy="17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963</TotalTime>
  <Words>1007</Words>
  <Application>Microsoft Office PowerPoint</Application>
  <PresentationFormat>화면 슬라이드 쇼(4:3)</PresentationFormat>
  <Paragraphs>238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Arial</vt:lpstr>
      <vt:lpstr>Calibri Light</vt:lpstr>
      <vt:lpstr>Calibri</vt:lpstr>
      <vt:lpstr>맑은 고딕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오재훈</cp:lastModifiedBy>
  <cp:revision>84</cp:revision>
  <dcterms:created xsi:type="dcterms:W3CDTF">2019-05-13T11:42:42Z</dcterms:created>
  <dcterms:modified xsi:type="dcterms:W3CDTF">2019-07-07T08:43:30Z</dcterms:modified>
</cp:coreProperties>
</file>